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2" r:id="rId2"/>
    <p:sldId id="263" r:id="rId3"/>
    <p:sldId id="269" r:id="rId4"/>
    <p:sldId id="271" r:id="rId5"/>
    <p:sldId id="270" r:id="rId6"/>
    <p:sldId id="272" r:id="rId7"/>
    <p:sldId id="265" r:id="rId8"/>
    <p:sldId id="266" r:id="rId9"/>
    <p:sldId id="273" r:id="rId10"/>
    <p:sldId id="281" r:id="rId11"/>
    <p:sldId id="284" r:id="rId12"/>
    <p:sldId id="274" r:id="rId13"/>
    <p:sldId id="282" r:id="rId14"/>
    <p:sldId id="283" r:id="rId15"/>
    <p:sldId id="275" r:id="rId16"/>
    <p:sldId id="276" r:id="rId17"/>
    <p:sldId id="277" r:id="rId18"/>
    <p:sldId id="285" r:id="rId19"/>
    <p:sldId id="278" r:id="rId20"/>
    <p:sldId id="28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승희 조" initials="승조" lastIdx="1" clrIdx="0">
    <p:extLst>
      <p:ext uri="{19B8F6BF-5375-455C-9EA6-DF929625EA0E}">
        <p15:presenceInfo xmlns:p15="http://schemas.microsoft.com/office/powerpoint/2012/main" userId="3fd3f919001656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C60"/>
    <a:srgbClr val="FAF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25E6B-4141-493A-8DC6-92B62FDD10D7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5DF03-D634-4A29-8544-9B836E49D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106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5DF03-D634-4A29-8544-9B836E49D3D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92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DE434-B72D-BE5B-FEEF-27D8AF950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DBA334-9ECA-C856-B2A8-AFC2E1178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105E69-61A3-F518-98F2-E7A775637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54011-9A7D-40DF-8D96-6A77A509BAC8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E8A32A-8E00-5344-BA1F-B20BA37D4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AD635-27DD-8996-EC97-308703FFF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862A3-E94A-4698-A6BC-4CF844F741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31239-4071-9AE8-C0F6-A941451D0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CA2C02-92BC-8D92-E9F2-C71709C5C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1B98CA-7977-A243-018C-9486E435F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54011-9A7D-40DF-8D96-6A77A509BAC8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A576BA-8083-E72A-9450-D5206E26A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E6174-818F-289B-14F3-3BCF4656A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862A3-E94A-4698-A6BC-4CF844F741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282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8414F0-5354-6BD1-B692-A1A6AD35EF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3577A1-EABC-4C40-7486-2BB9551FB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1DD3A3-1F0F-9F49-A885-87C5929F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54011-9A7D-40DF-8D96-6A77A509BAC8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14A4D-5BFF-F9D1-44EE-86446C69B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9A4A22-6276-1CCD-5CFD-142D552B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862A3-E94A-4698-A6BC-4CF844F741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504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3EFBA-0762-B850-B557-EBB963504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86F184-A2A9-061B-7E98-0F354FB60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2D60A4-54DA-061E-7871-E388FCAC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54011-9A7D-40DF-8D96-6A77A509BAC8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2F198B-1235-7A27-6FA3-2D4316B38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15B2F6-D2A3-4D04-D770-3FCBE03E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862A3-E94A-4698-A6BC-4CF844F741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571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D1060-BD6C-C658-AA00-867C05CC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A01411-D466-19CC-A731-CEDF59C98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77109-A4BF-1FFA-5615-53E0DD869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54011-9A7D-40DF-8D96-6A77A509BAC8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113796-A755-A090-7784-2433F03DB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E5CCE9-02E2-EA76-3897-3893A36F9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862A3-E94A-4698-A6BC-4CF844F741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4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7BE7E-2ACE-D4FD-B08D-F6B0AFCC7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9795DA-4AD3-0B7D-451E-450794EBE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87782D-867C-73B3-3A85-AAED7960B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CD7F82-3D2E-A77E-4D94-912BAC0A0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54011-9A7D-40DF-8D96-6A77A509BAC8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2483E3-9959-FBD9-DED9-C9F8BE1CE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E11AC9-BBE3-7677-BAA5-801D159E5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862A3-E94A-4698-A6BC-4CF844F741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97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B6D28-5486-DCD3-81B3-EAA165A0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D71F69-E527-2F1E-A20A-FD43244F8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CDEF09-7D68-ACBE-F972-00A18A819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391791-6392-3445-6F95-57FDAB7C1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FD23F1-8668-292C-5278-A77DFE502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8D52F9-1C3D-7CED-F4AC-4C5F9F17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54011-9A7D-40DF-8D96-6A77A509BAC8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7870E9-729F-BCBD-C9AF-C81843EC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D8EEDE-F01E-A5C3-8307-911F6361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862A3-E94A-4698-A6BC-4CF844F741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58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77A61-91CD-F209-6011-9C3C38D5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C863A6-8B86-1C4A-F1AD-86B3C7E7F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54011-9A7D-40DF-8D96-6A77A509BAC8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A80EC4-A1B9-877C-2574-58D11BBA6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583898-0282-6824-908F-21F2BCFC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862A3-E94A-4698-A6BC-4CF844F741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29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D8C89C1-BE30-2ADF-7175-FF1C05FD1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54011-9A7D-40DF-8D96-6A77A509BAC8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F7B745-3C59-1BA3-AA67-9AE2F1F1E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D6F404-F5F9-6CC2-ACD5-53B3B8634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862A3-E94A-4698-A6BC-4CF844F741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861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811AD-E853-0F52-281F-F47F5C3B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019C8E-8912-5B46-DB79-893601F82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F23F6A-7026-124C-ADC6-C095CB248C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25AF84-B715-86FE-FA7F-BE905153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54011-9A7D-40DF-8D96-6A77A509BAC8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DBA3D9-37A0-623F-9291-1D1F39BE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C21248-F3F9-F651-3C13-4411582B3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862A3-E94A-4698-A6BC-4CF844F741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462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9DDFB-2794-A1E2-2545-D23E359F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DE4147-5D0E-9D0C-E1EB-057557D7E1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E81726-6107-63B0-B1A3-B30275191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852002-A827-2B2D-C974-80E997C8A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54011-9A7D-40DF-8D96-6A77A509BAC8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B33764-5A96-29B2-B580-8911AF917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47DED7-8BC1-2601-5EC2-E34AD21D6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862A3-E94A-4698-A6BC-4CF844F741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759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C192DEF-ED02-8E78-C92F-34381BD78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F0C09F-5325-6CFE-7CF0-133744BE4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50355E-DD6E-604D-B28B-CCF10FAA1B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54011-9A7D-40DF-8D96-6A77A509BAC8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875813-16DE-8C5D-0608-F50FE9B14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D7463-176D-EE98-A815-BD78C8D59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862A3-E94A-4698-A6BC-4CF844F741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442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3724B40-5BCE-4569-8F15-24A1BFD4F3A7}"/>
              </a:ext>
            </a:extLst>
          </p:cNvPr>
          <p:cNvCxnSpPr/>
          <p:nvPr/>
        </p:nvCxnSpPr>
        <p:spPr>
          <a:xfrm>
            <a:off x="907513" y="3249241"/>
            <a:ext cx="14470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BB5ACE7-F1E5-44C4-9F79-FF259926AABA}"/>
              </a:ext>
            </a:extLst>
          </p:cNvPr>
          <p:cNvSpPr txBox="1"/>
          <p:nvPr/>
        </p:nvSpPr>
        <p:spPr>
          <a:xfrm>
            <a:off x="827614" y="2541355"/>
            <a:ext cx="3595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Final Project</a:t>
            </a:r>
            <a:endParaRPr lang="ko-KR" altLang="en-US" sz="4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E3BD0-57F4-4BB7-8D05-87426A75CD7A}"/>
              </a:ext>
            </a:extLst>
          </p:cNvPr>
          <p:cNvSpPr txBox="1"/>
          <p:nvPr/>
        </p:nvSpPr>
        <p:spPr>
          <a:xfrm>
            <a:off x="827614" y="3429000"/>
            <a:ext cx="302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이현복</a:t>
            </a:r>
            <a:r>
              <a:rPr lang="ko-KR" altLang="en-US" sz="20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조승희</a:t>
            </a:r>
          </a:p>
        </p:txBody>
      </p:sp>
    </p:spTree>
    <p:extLst>
      <p:ext uri="{BB962C8B-B14F-4D97-AF65-F5344CB8AC3E}">
        <p14:creationId xmlns:p14="http://schemas.microsoft.com/office/powerpoint/2010/main" val="3292481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508063" y="1164302"/>
            <a:ext cx="4975372" cy="4962230"/>
            <a:chOff x="-2712936" y="-1066800"/>
            <a:chExt cx="18030826" cy="179832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712935" y="-1066800"/>
              <a:ext cx="18030825" cy="89916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712936" y="7924800"/>
              <a:ext cx="18030825" cy="89916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277753" y="264006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Process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4D6F0B-D38F-AC90-2959-071AC4655A3F}"/>
              </a:ext>
            </a:extLst>
          </p:cNvPr>
          <p:cNvCxnSpPr>
            <a:cxnSpLocks/>
          </p:cNvCxnSpPr>
          <p:nvPr/>
        </p:nvCxnSpPr>
        <p:spPr>
          <a:xfrm>
            <a:off x="379354" y="633338"/>
            <a:ext cx="131364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1036176" y="633337"/>
            <a:ext cx="333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세부 구조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MovieHomeView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1436915" y="5806529"/>
            <a:ext cx="4991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선택한 지역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경기도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기준 현재 상영중인 영화 목록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▷</a:t>
            </a:r>
            <a:endParaRPr lang="ko-KR" altLang="en-US" sz="11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21533" y="2753871"/>
            <a:ext cx="4934684" cy="1239901"/>
            <a:chOff x="747659" y="3142866"/>
            <a:chExt cx="4934684" cy="123990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BAF87D-F94B-C40E-7C9D-F88210F2351B}"/>
                </a:ext>
              </a:extLst>
            </p:cNvPr>
            <p:cNvSpPr txBox="1"/>
            <p:nvPr/>
          </p:nvSpPr>
          <p:spPr>
            <a:xfrm>
              <a:off x="747659" y="3142866"/>
              <a:ext cx="34970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처음 들어갔을 때 보여지는 페이지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BAF87D-F94B-C40E-7C9D-F88210F2351B}"/>
                </a:ext>
              </a:extLst>
            </p:cNvPr>
            <p:cNvSpPr txBox="1"/>
            <p:nvPr/>
          </p:nvSpPr>
          <p:spPr>
            <a:xfrm>
              <a:off x="747659" y="3644103"/>
              <a:ext cx="49346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지역별 현재 상영중인 영화 정보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오늘의 추천 영화 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랜덤 추천 영화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맞춤 추천 영화를 받을 수 있는 페이지로 넘어가는 배너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827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6508063" y="1164302"/>
            <a:ext cx="4972738" cy="4962230"/>
            <a:chOff x="6508063" y="1164302"/>
            <a:chExt cx="4972738" cy="496223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8063" y="1164302"/>
              <a:ext cx="4972738" cy="2465387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8063" y="3644103"/>
              <a:ext cx="4972738" cy="248242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277753" y="264006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Process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4D6F0B-D38F-AC90-2959-071AC4655A3F}"/>
              </a:ext>
            </a:extLst>
          </p:cNvPr>
          <p:cNvCxnSpPr>
            <a:cxnSpLocks/>
          </p:cNvCxnSpPr>
          <p:nvPr/>
        </p:nvCxnSpPr>
        <p:spPr>
          <a:xfrm>
            <a:off x="379354" y="633338"/>
            <a:ext cx="131364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1036176" y="633337"/>
            <a:ext cx="333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세부 구조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MovieHomeView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21533" y="2753871"/>
            <a:ext cx="4934684" cy="1239901"/>
            <a:chOff x="747659" y="3142866"/>
            <a:chExt cx="4934684" cy="12399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BAF87D-F94B-C40E-7C9D-F88210F2351B}"/>
                </a:ext>
              </a:extLst>
            </p:cNvPr>
            <p:cNvSpPr txBox="1"/>
            <p:nvPr/>
          </p:nvSpPr>
          <p:spPr>
            <a:xfrm>
              <a:off x="747659" y="3142866"/>
              <a:ext cx="34970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처음 들어갔을 때 보여지는 페이지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BAF87D-F94B-C40E-7C9D-F88210F2351B}"/>
                </a:ext>
              </a:extLst>
            </p:cNvPr>
            <p:cNvSpPr txBox="1"/>
            <p:nvPr/>
          </p:nvSpPr>
          <p:spPr>
            <a:xfrm>
              <a:off x="747659" y="3644103"/>
              <a:ext cx="49346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지역별 현재 상영중인 영화 정보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오늘의 추천 영화 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랜덤 추천 영화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맞춤 추천 영화를 받을 수 있는 페이지로 넘어가는 배너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2197099" y="5806529"/>
            <a:ext cx="4231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바탕체" panose="02030609000101010101" pitchFamily="17" charset="-127"/>
                <a:ea typeface="나눔스퀘어_ac" panose="020B0600000101010101" pitchFamily="50" charset="-127"/>
              </a:rPr>
              <a:t>버튼을 누르면 랜덤으로 추천 받을 수 있음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▷</a:t>
            </a:r>
            <a:endParaRPr lang="ko-KR" altLang="en-US" sz="11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614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277753" y="264006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Process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4D6F0B-D38F-AC90-2959-071AC4655A3F}"/>
              </a:ext>
            </a:extLst>
          </p:cNvPr>
          <p:cNvCxnSpPr>
            <a:cxnSpLocks/>
          </p:cNvCxnSpPr>
          <p:nvPr/>
        </p:nvCxnSpPr>
        <p:spPr>
          <a:xfrm>
            <a:off x="379354" y="633338"/>
            <a:ext cx="131364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1036176" y="633337"/>
            <a:ext cx="333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세부 구조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MovieListView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429" y="2274848"/>
            <a:ext cx="4975372" cy="24837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6505429" y="5086196"/>
            <a:ext cx="4991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△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영화 목록</a:t>
            </a:r>
            <a:endParaRPr lang="ko-KR" altLang="en-US" sz="11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21533" y="2753871"/>
            <a:ext cx="4934684" cy="1024457"/>
            <a:chOff x="747659" y="3142866"/>
            <a:chExt cx="4934684" cy="102445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BAF87D-F94B-C40E-7C9D-F88210F2351B}"/>
                </a:ext>
              </a:extLst>
            </p:cNvPr>
            <p:cNvSpPr txBox="1"/>
            <p:nvPr/>
          </p:nvSpPr>
          <p:spPr>
            <a:xfrm>
              <a:off x="747659" y="3142866"/>
              <a:ext cx="34970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영화 리스트 페이지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BAF87D-F94B-C40E-7C9D-F88210F2351B}"/>
                </a:ext>
              </a:extLst>
            </p:cNvPr>
            <p:cNvSpPr txBox="1"/>
            <p:nvPr/>
          </p:nvSpPr>
          <p:spPr>
            <a:xfrm>
              <a:off x="747659" y="3644103"/>
              <a:ext cx="49346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페이지가 가지고 있는 모든 영화 목록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→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클릭 시 해당 영화의 세부 페이지로 이동한다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1493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429" y="2274848"/>
            <a:ext cx="4975371" cy="2474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277753" y="264006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Process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4D6F0B-D38F-AC90-2959-071AC4655A3F}"/>
              </a:ext>
            </a:extLst>
          </p:cNvPr>
          <p:cNvCxnSpPr>
            <a:cxnSpLocks/>
          </p:cNvCxnSpPr>
          <p:nvPr/>
        </p:nvCxnSpPr>
        <p:spPr>
          <a:xfrm>
            <a:off x="379354" y="633338"/>
            <a:ext cx="131364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1036176" y="633337"/>
            <a:ext cx="333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세부 구조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MovieListView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6505429" y="5086196"/>
            <a:ext cx="4991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△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장르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애니메이션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 후 나온 영화 목록</a:t>
            </a:r>
            <a:endParaRPr lang="ko-KR" altLang="en-US" sz="11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21533" y="2753871"/>
            <a:ext cx="4934684" cy="809014"/>
            <a:chOff x="747659" y="3142866"/>
            <a:chExt cx="4934684" cy="8090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BAF87D-F94B-C40E-7C9D-F88210F2351B}"/>
                </a:ext>
              </a:extLst>
            </p:cNvPr>
            <p:cNvSpPr txBox="1"/>
            <p:nvPr/>
          </p:nvSpPr>
          <p:spPr>
            <a:xfrm>
              <a:off x="747659" y="3142866"/>
              <a:ext cx="34970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영화 리스트 페이지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1600" dirty="0" err="1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필터링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BAF87D-F94B-C40E-7C9D-F88210F2351B}"/>
                </a:ext>
              </a:extLst>
            </p:cNvPr>
            <p:cNvSpPr txBox="1"/>
            <p:nvPr/>
          </p:nvSpPr>
          <p:spPr>
            <a:xfrm>
              <a:off x="747659" y="3644103"/>
              <a:ext cx="493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장르를 선택해 </a:t>
              </a:r>
              <a:r>
                <a:rPr lang="ko-KR" altLang="en-US" sz="1400" dirty="0" err="1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필터링을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하면 해당 장르의 영화만 나온다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446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429" y="2274848"/>
            <a:ext cx="4975372" cy="2475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277753" y="264006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Process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4D6F0B-D38F-AC90-2959-071AC4655A3F}"/>
              </a:ext>
            </a:extLst>
          </p:cNvPr>
          <p:cNvCxnSpPr>
            <a:cxnSpLocks/>
          </p:cNvCxnSpPr>
          <p:nvPr/>
        </p:nvCxnSpPr>
        <p:spPr>
          <a:xfrm>
            <a:off x="379354" y="633338"/>
            <a:ext cx="131364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1036176" y="633337"/>
            <a:ext cx="333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세부 구조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MovieListView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6505429" y="5086196"/>
            <a:ext cx="4991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△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키워드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 후 나온 영화 목록</a:t>
            </a:r>
            <a:endParaRPr lang="ko-KR" altLang="en-US" sz="11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21532" y="2753871"/>
            <a:ext cx="5374467" cy="809014"/>
            <a:chOff x="747658" y="3142866"/>
            <a:chExt cx="5374467" cy="8090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BAF87D-F94B-C40E-7C9D-F88210F2351B}"/>
                </a:ext>
              </a:extLst>
            </p:cNvPr>
            <p:cNvSpPr txBox="1"/>
            <p:nvPr/>
          </p:nvSpPr>
          <p:spPr>
            <a:xfrm>
              <a:off x="747659" y="3142866"/>
              <a:ext cx="34970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영화 리스트 페이지 </a:t>
              </a:r>
              <a:r>
                <a: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검색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BAF87D-F94B-C40E-7C9D-F88210F2351B}"/>
                </a:ext>
              </a:extLst>
            </p:cNvPr>
            <p:cNvSpPr txBox="1"/>
            <p:nvPr/>
          </p:nvSpPr>
          <p:spPr>
            <a:xfrm>
              <a:off x="747658" y="3644103"/>
              <a:ext cx="5374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특정 키워드를 검색하면 해당 키워드가 들어간 영화가 나온다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9252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277753" y="264006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Process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4D6F0B-D38F-AC90-2959-071AC4655A3F}"/>
              </a:ext>
            </a:extLst>
          </p:cNvPr>
          <p:cNvCxnSpPr>
            <a:cxnSpLocks/>
          </p:cNvCxnSpPr>
          <p:nvPr/>
        </p:nvCxnSpPr>
        <p:spPr>
          <a:xfrm>
            <a:off x="379354" y="633338"/>
            <a:ext cx="131364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1036176" y="633337"/>
            <a:ext cx="333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세부 구조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FormView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21533" y="2753871"/>
            <a:ext cx="4934684" cy="1024457"/>
            <a:chOff x="747659" y="3142866"/>
            <a:chExt cx="4934684" cy="102445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BAF87D-F94B-C40E-7C9D-F88210F2351B}"/>
                </a:ext>
              </a:extLst>
            </p:cNvPr>
            <p:cNvSpPr txBox="1"/>
            <p:nvPr/>
          </p:nvSpPr>
          <p:spPr>
            <a:xfrm>
              <a:off x="747659" y="3142866"/>
              <a:ext cx="34970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맞춤 추천 영화 받기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BAF87D-F94B-C40E-7C9D-F88210F2351B}"/>
                </a:ext>
              </a:extLst>
            </p:cNvPr>
            <p:cNvSpPr txBox="1"/>
            <p:nvPr/>
          </p:nvSpPr>
          <p:spPr>
            <a:xfrm>
              <a:off x="747659" y="3644103"/>
              <a:ext cx="49346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사용자에게 영화 추천을 위한 정보를 받는다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받은 정보를 바탕으로 영화를 추천해준다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508063" y="1758134"/>
            <a:ext cx="4972738" cy="2992560"/>
            <a:chOff x="-2874706" y="-1675819"/>
            <a:chExt cx="18059400" cy="108680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874706" y="-1675819"/>
              <a:ext cx="18059400" cy="62198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74706" y="4544006"/>
              <a:ext cx="18059400" cy="46482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6505429" y="5086196"/>
            <a:ext cx="4991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△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설문 완료 후 제출하면 나오는 추천 영화</a:t>
            </a:r>
            <a:endParaRPr lang="ko-KR" altLang="en-US" sz="11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3961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6505429" y="349415"/>
            <a:ext cx="4975372" cy="6127292"/>
            <a:chOff x="-4124277" y="-1716424"/>
            <a:chExt cx="7643814" cy="941354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124276" y="-1716424"/>
              <a:ext cx="7643813" cy="382392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124277" y="2107497"/>
              <a:ext cx="7643813" cy="226453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124277" y="4372847"/>
              <a:ext cx="7643813" cy="332427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277753" y="264006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Process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4D6F0B-D38F-AC90-2959-071AC4655A3F}"/>
              </a:ext>
            </a:extLst>
          </p:cNvPr>
          <p:cNvCxnSpPr>
            <a:cxnSpLocks/>
          </p:cNvCxnSpPr>
          <p:nvPr/>
        </p:nvCxnSpPr>
        <p:spPr>
          <a:xfrm>
            <a:off x="379354" y="633338"/>
            <a:ext cx="131364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1036176" y="633337"/>
            <a:ext cx="333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세부 구조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DetailView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1436915" y="5806529"/>
            <a:ext cx="4991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영화 세부 페이지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▷</a:t>
            </a:r>
            <a:endParaRPr lang="ko-KR" altLang="en-US" sz="11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21532" y="2753871"/>
            <a:ext cx="5543343" cy="1239901"/>
            <a:chOff x="747658" y="3142866"/>
            <a:chExt cx="5543343" cy="12399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BAF87D-F94B-C40E-7C9D-F88210F2351B}"/>
                </a:ext>
              </a:extLst>
            </p:cNvPr>
            <p:cNvSpPr txBox="1"/>
            <p:nvPr/>
          </p:nvSpPr>
          <p:spPr>
            <a:xfrm>
              <a:off x="747659" y="3142866"/>
              <a:ext cx="34970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영화의 세부 페이지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BAF87D-F94B-C40E-7C9D-F88210F2351B}"/>
                </a:ext>
              </a:extLst>
            </p:cNvPr>
            <p:cNvSpPr txBox="1"/>
            <p:nvPr/>
          </p:nvSpPr>
          <p:spPr>
            <a:xfrm>
              <a:off x="747658" y="3644103"/>
              <a:ext cx="55433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영화의 포스터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로고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평점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줄거리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트레일러를 보여준다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해당 영화와 같은 장르에 속하는 다른 영화를 추천해준다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리뷰 작성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삭제 및 댓글 작성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삭제가 가능하다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6006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277753" y="264006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4D6F0B-D38F-AC90-2959-071AC4655A3F}"/>
              </a:ext>
            </a:extLst>
          </p:cNvPr>
          <p:cNvCxnSpPr>
            <a:cxnSpLocks/>
          </p:cNvCxnSpPr>
          <p:nvPr/>
        </p:nvCxnSpPr>
        <p:spPr>
          <a:xfrm>
            <a:off x="379354" y="633338"/>
            <a:ext cx="131364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1036176" y="633337"/>
            <a:ext cx="333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76" y="1747341"/>
            <a:ext cx="9124950" cy="1133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721532" y="1110390"/>
            <a:ext cx="403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Chat GPT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질문한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prompt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76" y="4546826"/>
            <a:ext cx="6743700" cy="1247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723232" y="3670447"/>
            <a:ext cx="4033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Chat GPT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받은 답변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console.log</a:t>
            </a:r>
          </a:p>
        </p:txBody>
      </p:sp>
    </p:spTree>
    <p:extLst>
      <p:ext uri="{BB962C8B-B14F-4D97-AF65-F5344CB8AC3E}">
        <p14:creationId xmlns:p14="http://schemas.microsoft.com/office/powerpoint/2010/main" val="1684961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195833" y="1618220"/>
            <a:ext cx="9902925" cy="4955183"/>
            <a:chOff x="-456891" y="448672"/>
            <a:chExt cx="12620669" cy="63150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l="1045"/>
            <a:stretch/>
          </p:blipFill>
          <p:spPr>
            <a:xfrm>
              <a:off x="-456891" y="448672"/>
              <a:ext cx="6079401" cy="63150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353"/>
            <a:stretch/>
          </p:blipFill>
          <p:spPr>
            <a:xfrm>
              <a:off x="4798502" y="1263059"/>
              <a:ext cx="7365276" cy="46863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277753" y="264006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4D6F0B-D38F-AC90-2959-071AC4655A3F}"/>
              </a:ext>
            </a:extLst>
          </p:cNvPr>
          <p:cNvCxnSpPr>
            <a:cxnSpLocks/>
          </p:cNvCxnSpPr>
          <p:nvPr/>
        </p:nvCxnSpPr>
        <p:spPr>
          <a:xfrm>
            <a:off x="379354" y="633338"/>
            <a:ext cx="131364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1036176" y="633337"/>
            <a:ext cx="333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721532" y="1110390"/>
            <a:ext cx="508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Chat GPT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통해 얻은 답변으로 영화 선별 코드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621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277753" y="264006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Outro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4D6F0B-D38F-AC90-2959-071AC4655A3F}"/>
              </a:ext>
            </a:extLst>
          </p:cNvPr>
          <p:cNvCxnSpPr>
            <a:cxnSpLocks/>
          </p:cNvCxnSpPr>
          <p:nvPr/>
        </p:nvCxnSpPr>
        <p:spPr>
          <a:xfrm>
            <a:off x="379354" y="633338"/>
            <a:ext cx="131364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1036176" y="633337"/>
            <a:ext cx="333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느낀점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3856811" y="2108326"/>
            <a:ext cx="71014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css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부터 가장 최근에 배운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vue3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까지 모두를 골고루 다루어 보면서 한학기를 마무리 한다는 느낌을 받을 수 있었다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매주 금요일 마다 진행하던 관통 프로젝트가 아닌 일주일 이상을 진행하는 최종 프로젝트이다 보니 여럿이서 협업을 하며 좋은 경험을 할 수 있었고 올해 상반기를 잘 보냈다고 생각이 든다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493385" y="1580633"/>
            <a:ext cx="2038853" cy="2038853"/>
            <a:chOff x="1261611" y="2136531"/>
            <a:chExt cx="2038853" cy="203885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611" y="2136531"/>
              <a:ext cx="2038853" cy="203885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BAF87D-F94B-C40E-7C9D-F88210F2351B}"/>
                </a:ext>
              </a:extLst>
            </p:cNvPr>
            <p:cNvSpPr txBox="1"/>
            <p:nvPr/>
          </p:nvSpPr>
          <p:spPr>
            <a:xfrm>
              <a:off x="1759657" y="3806052"/>
              <a:ext cx="1048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이현복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3856810" y="4352756"/>
            <a:ext cx="7101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처음부터 끝까지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혼자가 아닌 페어와 함께 한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첫 프로젝트 였는데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생각보다 해야할 것도 많고 고민할 부분도 많았던 것 같습니다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같이 의견을 정하고 어떤 파트를 맡을지 논의하는 부분에서 오랜 시간이 걸렸는데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그래도 함께 차근차근 구현해서 우리가 생각했던 부분이 구현되는 것이 꽤 만족스러웠습니다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재미있었고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같이 고생한 현복 오빠에게 감사를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493385" y="3927262"/>
            <a:ext cx="2038853" cy="2038853"/>
            <a:chOff x="1261611" y="2136531"/>
            <a:chExt cx="2038853" cy="2038853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611" y="2136531"/>
              <a:ext cx="2038853" cy="203885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BAF87D-F94B-C40E-7C9D-F88210F2351B}"/>
                </a:ext>
              </a:extLst>
            </p:cNvPr>
            <p:cNvSpPr txBox="1"/>
            <p:nvPr/>
          </p:nvSpPr>
          <p:spPr>
            <a:xfrm>
              <a:off x="1759657" y="3806052"/>
              <a:ext cx="1048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조승희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8081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405668D-15B2-4AA7-AD2B-AA2AAB17C31C}"/>
              </a:ext>
            </a:extLst>
          </p:cNvPr>
          <p:cNvSpPr txBox="1"/>
          <p:nvPr/>
        </p:nvSpPr>
        <p:spPr>
          <a:xfrm>
            <a:off x="3441576" y="160354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Walbaum Display" panose="02070503090703020303" pitchFamily="18" charset="0"/>
                <a:ea typeface="나눔스퀘어_ac ExtraBold" panose="020B0600000101010101" pitchFamily="50" charset="-127"/>
              </a:rPr>
              <a:t>Final –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16CE9C-F29B-4DC8-80D1-CB17BBB4776A}"/>
              </a:ext>
            </a:extLst>
          </p:cNvPr>
          <p:cNvSpPr txBox="1"/>
          <p:nvPr/>
        </p:nvSpPr>
        <p:spPr>
          <a:xfrm>
            <a:off x="5336197" y="2475175"/>
            <a:ext cx="4801031" cy="509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9D8887"/>
                </a:solidFill>
                <a:latin typeface="Walbaum Display" panose="02070503090703020303" pitchFamily="18" charset="0"/>
                <a:ea typeface="나눔스퀘어_ac Bold" panose="020B0600000101010101" pitchFamily="50" charset="-127"/>
              </a:rPr>
              <a:t>01</a:t>
            </a:r>
            <a:r>
              <a:rPr lang="en-US" altLang="ko-KR" sz="2400" dirty="0">
                <a:latin typeface="Walbaum Display" panose="02070503090703020303" pitchFamily="18" charset="0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Walbaum Display" panose="02070503090703020303" pitchFamily="18" charset="0"/>
                <a:ea typeface="나눔스퀘어_ac Bold" panose="020B0600000101010101" pitchFamily="50" charset="-127"/>
              </a:rPr>
              <a:t>Project Background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Walbaum Display" panose="02070503090703020303" pitchFamily="18" charset="0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C6CF69-1935-4DAB-A1C6-905FACA7F983}"/>
              </a:ext>
            </a:extLst>
          </p:cNvPr>
          <p:cNvSpPr txBox="1"/>
          <p:nvPr/>
        </p:nvSpPr>
        <p:spPr>
          <a:xfrm>
            <a:off x="5327549" y="3124828"/>
            <a:ext cx="4210027" cy="509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9D8887"/>
                </a:solidFill>
                <a:latin typeface="Walbaum Display" panose="02070503090703020303" pitchFamily="18" charset="0"/>
                <a:ea typeface="나눔스퀘어_ac Bold" panose="020B0600000101010101" pitchFamily="50" charset="-127"/>
              </a:rPr>
              <a:t>02</a:t>
            </a:r>
            <a:r>
              <a:rPr lang="en-US" altLang="ko-KR" sz="2400" dirty="0">
                <a:latin typeface="Walbaum Display" panose="02070503090703020303" pitchFamily="18" charset="0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Walbaum Display" panose="02070503090703020303" pitchFamily="18" charset="0"/>
                <a:ea typeface="나눔스퀘어_ac Bold" panose="020B0600000101010101" pitchFamily="50" charset="-127"/>
              </a:rPr>
              <a:t>Team &amp; Position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Walbaum Display" panose="02070503090703020303" pitchFamily="18" charset="0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3160B-506C-4A3E-889A-9517D4FF73CB}"/>
              </a:ext>
            </a:extLst>
          </p:cNvPr>
          <p:cNvSpPr txBox="1"/>
          <p:nvPr/>
        </p:nvSpPr>
        <p:spPr>
          <a:xfrm>
            <a:off x="5342134" y="3774481"/>
            <a:ext cx="3786100" cy="509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9D8887"/>
                </a:solidFill>
                <a:latin typeface="Walbaum Display" panose="02070503090703020303" pitchFamily="18" charset="0"/>
                <a:ea typeface="나눔스퀘어_ac Bold" panose="020B0600000101010101" pitchFamily="50" charset="-127"/>
              </a:rPr>
              <a:t>03</a:t>
            </a:r>
            <a:r>
              <a:rPr lang="en-US" altLang="ko-KR" sz="2400" dirty="0">
                <a:latin typeface="Walbaum Display" panose="02070503090703020303" pitchFamily="18" charset="0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Walbaum Display" panose="02070503090703020303" pitchFamily="18" charset="0"/>
                <a:ea typeface="나눔스퀘어_ac Bold" panose="020B0600000101010101" pitchFamily="50" charset="-127"/>
              </a:rPr>
              <a:t>Process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Walbaum Display" panose="02070503090703020303" pitchFamily="18" charset="0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D9D3A9-1DE7-435C-A3D4-507D27DDC2B2}"/>
              </a:ext>
            </a:extLst>
          </p:cNvPr>
          <p:cNvSpPr txBox="1"/>
          <p:nvPr/>
        </p:nvSpPr>
        <p:spPr>
          <a:xfrm>
            <a:off x="5327549" y="4424134"/>
            <a:ext cx="4002375" cy="509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9D8887"/>
                </a:solidFill>
                <a:latin typeface="Walbaum Display" panose="02070503090703020303" pitchFamily="18" charset="0"/>
                <a:ea typeface="나눔스퀘어_ac Bold" panose="020B0600000101010101" pitchFamily="50" charset="-127"/>
              </a:rPr>
              <a:t>04</a:t>
            </a:r>
            <a:r>
              <a:rPr lang="en-US" altLang="ko-KR" sz="2400" dirty="0">
                <a:latin typeface="Walbaum Display" panose="02070503090703020303" pitchFamily="18" charset="0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Walbaum Display" panose="02070503090703020303" pitchFamily="18" charset="0"/>
                <a:ea typeface="나눔스퀘어_ac Bold" panose="020B0600000101010101" pitchFamily="50" charset="-127"/>
              </a:rPr>
              <a:t>AI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Walbaum Display" panose="02070503090703020303" pitchFamily="18" charset="0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6FE103-F223-4B67-8A40-DA4401D96E26}"/>
              </a:ext>
            </a:extLst>
          </p:cNvPr>
          <p:cNvSpPr txBox="1"/>
          <p:nvPr/>
        </p:nvSpPr>
        <p:spPr>
          <a:xfrm>
            <a:off x="5336197" y="5073787"/>
            <a:ext cx="4201379" cy="509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9D8887"/>
                </a:solidFill>
                <a:latin typeface="Walbaum Display" panose="02070503090703020303" pitchFamily="18" charset="0"/>
                <a:ea typeface="나눔스퀘어_ac Bold" panose="020B0600000101010101" pitchFamily="50" charset="-127"/>
              </a:rPr>
              <a:t>05</a:t>
            </a:r>
            <a:r>
              <a:rPr lang="en-US" altLang="ko-KR" sz="2400" dirty="0">
                <a:latin typeface="Walbaum Display" panose="02070503090703020303" pitchFamily="18" charset="0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Walbaum Display" panose="02070503090703020303" pitchFamily="18" charset="0"/>
                <a:ea typeface="나눔스퀘어_ac Bold" panose="020B0600000101010101" pitchFamily="50" charset="-127"/>
              </a:rPr>
              <a:t>Outro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Walbaum Display" panose="02070503090703020303" pitchFamily="18" charset="0"/>
              <a:ea typeface="나눔스퀘어_ac 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ED67696-725E-4947-9860-427BFC1A184F}"/>
              </a:ext>
            </a:extLst>
          </p:cNvPr>
          <p:cNvCxnSpPr>
            <a:cxnSpLocks/>
          </p:cNvCxnSpPr>
          <p:nvPr/>
        </p:nvCxnSpPr>
        <p:spPr>
          <a:xfrm>
            <a:off x="0" y="5931764"/>
            <a:ext cx="648957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203970-2B48-4F09-9265-7CBEE1006FB8}"/>
              </a:ext>
            </a:extLst>
          </p:cNvPr>
          <p:cNvCxnSpPr>
            <a:cxnSpLocks/>
          </p:cNvCxnSpPr>
          <p:nvPr/>
        </p:nvCxnSpPr>
        <p:spPr>
          <a:xfrm>
            <a:off x="6272463" y="1787371"/>
            <a:ext cx="6035651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C661D8E-D256-4996-AA24-3AF625A51224}"/>
              </a:ext>
            </a:extLst>
          </p:cNvPr>
          <p:cNvSpPr txBox="1"/>
          <p:nvPr/>
        </p:nvSpPr>
        <p:spPr>
          <a:xfrm>
            <a:off x="277753" y="264006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CONTENTS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8F5A619-21E1-43D1-B3E7-9B9998A7C5E2}"/>
              </a:ext>
            </a:extLst>
          </p:cNvPr>
          <p:cNvCxnSpPr>
            <a:cxnSpLocks/>
          </p:cNvCxnSpPr>
          <p:nvPr/>
        </p:nvCxnSpPr>
        <p:spPr>
          <a:xfrm>
            <a:off x="379354" y="633338"/>
            <a:ext cx="131364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610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591" y="1993170"/>
            <a:ext cx="1841658" cy="18416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4498052" y="4129839"/>
            <a:ext cx="295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4157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277753" y="264006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Background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4D6F0B-D38F-AC90-2959-071AC4655A3F}"/>
              </a:ext>
            </a:extLst>
          </p:cNvPr>
          <p:cNvCxnSpPr>
            <a:cxnSpLocks/>
          </p:cNvCxnSpPr>
          <p:nvPr/>
        </p:nvCxnSpPr>
        <p:spPr>
          <a:xfrm>
            <a:off x="379354" y="633338"/>
            <a:ext cx="131364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1036176" y="633337"/>
            <a:ext cx="333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유저 설정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700" y="2172728"/>
            <a:ext cx="1793792" cy="17937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311" y="2172729"/>
            <a:ext cx="1793792" cy="1793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1036176" y="4472804"/>
            <a:ext cx="3573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상영중인 영화를 보려는 사람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6532548" y="4472804"/>
            <a:ext cx="4182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영화를 검색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추천 받으려는 사람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1172100" y="5056031"/>
            <a:ext cx="4386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어떤 영화가 상영 중인지 확인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상영 영화의 박스 오피스 순위 및 정보를 확인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6942707" y="5056031"/>
            <a:ext cx="4386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특정 장르나 키워드를 통해 영화를 검색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랜덤 혹은 입력한 정보에 따라 영화를 추천 받음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830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277753" y="264006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Background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4D6F0B-D38F-AC90-2959-071AC4655A3F}"/>
              </a:ext>
            </a:extLst>
          </p:cNvPr>
          <p:cNvCxnSpPr>
            <a:cxnSpLocks/>
          </p:cNvCxnSpPr>
          <p:nvPr/>
        </p:nvCxnSpPr>
        <p:spPr>
          <a:xfrm>
            <a:off x="379354" y="633338"/>
            <a:ext cx="131364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1036176" y="633337"/>
            <a:ext cx="333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컨셉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2284917" y="4143732"/>
            <a:ext cx="1546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귤라잡이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1917356" y="4698857"/>
            <a:ext cx="2281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귤과 길라잡이의 합성어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DC342F-8238-5147-CD6E-671953812273}"/>
              </a:ext>
            </a:extLst>
          </p:cNvPr>
          <p:cNvSpPr txBox="1"/>
          <p:nvPr/>
        </p:nvSpPr>
        <p:spPr>
          <a:xfrm>
            <a:off x="5576561" y="3759012"/>
            <a:ext cx="5412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Symbol" panose="05050102010706020507" pitchFamily="18" charset="2"/>
              <a:buChar char="Þ"/>
            </a:pP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영화관에 가고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영화를 보기 위해 준비하는 과정 중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하나로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잠시 휴식하며 필요한 정보를 얻어서 갈 수  있는 곳</a:t>
            </a:r>
            <a:endParaRPr lang="en-US" altLang="ko-KR" sz="16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14" y="1993170"/>
            <a:ext cx="1841658" cy="18416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5576561" y="2913999"/>
            <a:ext cx="541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영화를 본다는 목적을 향한 여정에서 잠시 쉬어갈 수 있으며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가야할 방향을 정해줄 수 있는 공간</a:t>
            </a: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677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277753" y="264006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Team &amp; Position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4D6F0B-D38F-AC90-2959-071AC4655A3F}"/>
              </a:ext>
            </a:extLst>
          </p:cNvPr>
          <p:cNvCxnSpPr>
            <a:cxnSpLocks/>
          </p:cNvCxnSpPr>
          <p:nvPr/>
        </p:nvCxnSpPr>
        <p:spPr>
          <a:xfrm>
            <a:off x="379354" y="633338"/>
            <a:ext cx="131364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11" y="2136531"/>
            <a:ext cx="2038853" cy="20388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75" y="2136531"/>
            <a:ext cx="2038853" cy="2038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1759657" y="3806052"/>
            <a:ext cx="104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이현복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4708921" y="3806052"/>
            <a:ext cx="104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조승희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8298183" y="2863569"/>
            <a:ext cx="3207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 End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(CSS)</a:t>
            </a:r>
          </a:p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통한 데이터 수집 및 활용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8298183" y="4772426"/>
            <a:ext cx="3207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READ_ME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PPT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작성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 End (Django)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7511338" y="3472237"/>
            <a:ext cx="0" cy="338576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7310180" y="3106496"/>
            <a:ext cx="201158" cy="365741"/>
            <a:chOff x="7186613" y="2687023"/>
            <a:chExt cx="201158" cy="365741"/>
          </a:xfrm>
        </p:grpSpPr>
        <p:cxnSp>
          <p:nvCxnSpPr>
            <p:cNvPr id="25" name="직선 연결선 24"/>
            <p:cNvCxnSpPr/>
            <p:nvPr/>
          </p:nvCxnSpPr>
          <p:spPr>
            <a:xfrm flipH="1" flipV="1">
              <a:off x="7186613" y="2869894"/>
              <a:ext cx="201158" cy="18287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 flipH="1">
              <a:off x="7186613" y="2687023"/>
              <a:ext cx="201158" cy="18287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34" name="직선 연결선 33"/>
          <p:cNvCxnSpPr/>
          <p:nvPr/>
        </p:nvCxnSpPr>
        <p:spPr>
          <a:xfrm>
            <a:off x="7511338" y="0"/>
            <a:ext cx="0" cy="310290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0" y="4772426"/>
            <a:ext cx="7511338" cy="1368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2151786" y="5060074"/>
            <a:ext cx="3207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기획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아이디어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 End (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Vue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활용한 자료 수집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가공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2968835" y="1276370"/>
            <a:ext cx="1573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공통 업무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9115232" y="1276370"/>
            <a:ext cx="1573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 업무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8298183" y="4266101"/>
            <a:ext cx="104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조승희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8298183" y="2357244"/>
            <a:ext cx="104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이현복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BEE6C-9811-A57B-118F-23DC1F56B31C}"/>
              </a:ext>
            </a:extLst>
          </p:cNvPr>
          <p:cNvSpPr txBox="1"/>
          <p:nvPr/>
        </p:nvSpPr>
        <p:spPr>
          <a:xfrm>
            <a:off x="1036176" y="633337"/>
            <a:ext cx="333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역할 분담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82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277753" y="264006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Process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4D6F0B-D38F-AC90-2959-071AC4655A3F}"/>
              </a:ext>
            </a:extLst>
          </p:cNvPr>
          <p:cNvCxnSpPr>
            <a:cxnSpLocks/>
          </p:cNvCxnSpPr>
          <p:nvPr/>
        </p:nvCxnSpPr>
        <p:spPr>
          <a:xfrm>
            <a:off x="379354" y="633338"/>
            <a:ext cx="131364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B6FA02F-C7EF-D0BA-9228-C0FC698C58A9}"/>
              </a:ext>
            </a:extLst>
          </p:cNvPr>
          <p:cNvSpPr txBox="1"/>
          <p:nvPr/>
        </p:nvSpPr>
        <p:spPr>
          <a:xfrm>
            <a:off x="1036176" y="633337"/>
            <a:ext cx="333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일정표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9F488F0-0960-CC37-73E3-ECF021989E03}"/>
              </a:ext>
            </a:extLst>
          </p:cNvPr>
          <p:cNvGrpSpPr/>
          <p:nvPr/>
        </p:nvGrpSpPr>
        <p:grpSpPr>
          <a:xfrm>
            <a:off x="968938" y="2199229"/>
            <a:ext cx="10254124" cy="3432807"/>
            <a:chOff x="968938" y="2199229"/>
            <a:chExt cx="10254124" cy="3432807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1F00B406-A91F-EFC9-81B8-0E399E8E3124}"/>
                </a:ext>
              </a:extLst>
            </p:cNvPr>
            <p:cNvGrpSpPr/>
            <p:nvPr/>
          </p:nvGrpSpPr>
          <p:grpSpPr>
            <a:xfrm>
              <a:off x="1891447" y="2655199"/>
              <a:ext cx="5162699" cy="420990"/>
              <a:chOff x="2283978" y="2429298"/>
              <a:chExt cx="4959074" cy="420990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2283978" y="2600540"/>
                <a:ext cx="4959074" cy="2497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BAF87D-F94B-C40E-7C9D-F88210F2351B}"/>
                  </a:ext>
                </a:extLst>
              </p:cNvPr>
              <p:cNvSpPr txBox="1"/>
              <p:nvPr/>
            </p:nvSpPr>
            <p:spPr>
              <a:xfrm>
                <a:off x="2426502" y="2429298"/>
                <a:ext cx="32077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API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활용한 자료 수집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&amp;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가공</a:t>
                </a:r>
              </a:p>
            </p:txBody>
          </p:sp>
        </p:grp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E35B5DF9-8E7A-7A7F-AB1F-517CF77277F6}"/>
                </a:ext>
              </a:extLst>
            </p:cNvPr>
            <p:cNvCxnSpPr>
              <a:cxnSpLocks/>
            </p:cNvCxnSpPr>
            <p:nvPr/>
          </p:nvCxnSpPr>
          <p:spPr>
            <a:xfrm>
              <a:off x="968938" y="2510934"/>
              <a:ext cx="10254124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954DAD-9491-9A80-9AEC-0C8929665AC3}"/>
                </a:ext>
              </a:extLst>
            </p:cNvPr>
            <p:cNvSpPr txBox="1"/>
            <p:nvPr/>
          </p:nvSpPr>
          <p:spPr>
            <a:xfrm>
              <a:off x="1367126" y="2203157"/>
              <a:ext cx="10344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16</a:t>
              </a:r>
              <a:endPara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951A67-E783-5200-9B60-06B2F7300FF1}"/>
                </a:ext>
              </a:extLst>
            </p:cNvPr>
            <p:cNvSpPr txBox="1"/>
            <p:nvPr/>
          </p:nvSpPr>
          <p:spPr>
            <a:xfrm>
              <a:off x="2401353" y="2199229"/>
              <a:ext cx="10344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17</a:t>
              </a:r>
              <a:endPara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386BE9-01A2-D334-5446-608A96822A55}"/>
                </a:ext>
              </a:extLst>
            </p:cNvPr>
            <p:cNvSpPr txBox="1"/>
            <p:nvPr/>
          </p:nvSpPr>
          <p:spPr>
            <a:xfrm>
              <a:off x="3435038" y="2201193"/>
              <a:ext cx="10344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18</a:t>
              </a:r>
              <a:endPara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63984DF-C0C0-30C7-CD38-6BC42C8E08EB}"/>
                </a:ext>
              </a:extLst>
            </p:cNvPr>
            <p:cNvSpPr txBox="1"/>
            <p:nvPr/>
          </p:nvSpPr>
          <p:spPr>
            <a:xfrm>
              <a:off x="4469129" y="2199229"/>
              <a:ext cx="10344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19</a:t>
              </a:r>
              <a:endPara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F3889B6-9732-9CB8-27DD-EE922ACD6CE0}"/>
                </a:ext>
              </a:extLst>
            </p:cNvPr>
            <p:cNvSpPr txBox="1"/>
            <p:nvPr/>
          </p:nvSpPr>
          <p:spPr>
            <a:xfrm>
              <a:off x="5502812" y="2203157"/>
              <a:ext cx="10344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</a:t>
              </a:r>
              <a:endPara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5004FFE-14AE-EA82-0D5A-D211B8EBFCA2}"/>
                </a:ext>
              </a:extLst>
            </p:cNvPr>
            <p:cNvSpPr txBox="1"/>
            <p:nvPr/>
          </p:nvSpPr>
          <p:spPr>
            <a:xfrm>
              <a:off x="6536901" y="2207085"/>
              <a:ext cx="10344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21</a:t>
              </a:r>
              <a:endPara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947A0A4-8A20-7A28-BC02-8AA2DBBF9E45}"/>
                </a:ext>
              </a:extLst>
            </p:cNvPr>
            <p:cNvSpPr txBox="1"/>
            <p:nvPr/>
          </p:nvSpPr>
          <p:spPr>
            <a:xfrm>
              <a:off x="7570173" y="2207085"/>
              <a:ext cx="10344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22</a:t>
              </a:r>
              <a:endPara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7420925-9254-7266-5F5D-45D2FC3D4F94}"/>
                </a:ext>
              </a:extLst>
            </p:cNvPr>
            <p:cNvSpPr txBox="1"/>
            <p:nvPr/>
          </p:nvSpPr>
          <p:spPr>
            <a:xfrm>
              <a:off x="8603034" y="2199229"/>
              <a:ext cx="10344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23</a:t>
              </a:r>
              <a:endParaRPr lang="ko-KR" altLang="en-US" sz="11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EB5E6704-B2B7-C80F-0BC8-5A083D6E595C}"/>
                </a:ext>
              </a:extLst>
            </p:cNvPr>
            <p:cNvGrpSpPr/>
            <p:nvPr/>
          </p:nvGrpSpPr>
          <p:grpSpPr>
            <a:xfrm>
              <a:off x="1883903" y="3106564"/>
              <a:ext cx="5162696" cy="420990"/>
              <a:chOff x="2283978" y="2429298"/>
              <a:chExt cx="4959074" cy="42099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3685C355-D3DB-CCA9-E7C0-4A0225C00C0B}"/>
                  </a:ext>
                </a:extLst>
              </p:cNvPr>
              <p:cNvSpPr/>
              <p:nvPr/>
            </p:nvSpPr>
            <p:spPr>
              <a:xfrm>
                <a:off x="2283978" y="2600540"/>
                <a:ext cx="4959074" cy="2497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B9C5D21-84BC-2890-1CE1-514400C2BAFF}"/>
                  </a:ext>
                </a:extLst>
              </p:cNvPr>
              <p:cNvSpPr txBox="1"/>
              <p:nvPr/>
            </p:nvSpPr>
            <p:spPr>
              <a:xfrm>
                <a:off x="2426500" y="2429298"/>
                <a:ext cx="48165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Django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모델 및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view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함수 구현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(Back End)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D43F2680-9BDA-CFC0-2627-E4139EE425B9}"/>
                </a:ext>
              </a:extLst>
            </p:cNvPr>
            <p:cNvGrpSpPr/>
            <p:nvPr/>
          </p:nvGrpSpPr>
          <p:grpSpPr>
            <a:xfrm>
              <a:off x="2918601" y="3612198"/>
              <a:ext cx="5162697" cy="420990"/>
              <a:chOff x="2283978" y="2429298"/>
              <a:chExt cx="4959074" cy="420990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9BBB5661-2131-DCBA-E6E6-7BD1655F4956}"/>
                  </a:ext>
                </a:extLst>
              </p:cNvPr>
              <p:cNvSpPr/>
              <p:nvPr/>
            </p:nvSpPr>
            <p:spPr>
              <a:xfrm>
                <a:off x="2283978" y="2600540"/>
                <a:ext cx="4959074" cy="2497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F86F6D9-D486-412C-7317-396FDAD09383}"/>
                  </a:ext>
                </a:extLst>
              </p:cNvPr>
              <p:cNvSpPr txBox="1"/>
              <p:nvPr/>
            </p:nvSpPr>
            <p:spPr>
              <a:xfrm>
                <a:off x="2426501" y="2429298"/>
                <a:ext cx="42088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Vue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화면 구성 및 기능 구현 </a:t>
                </a:r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(Front End)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518B581-F5CC-CC42-731B-7372F2AAE4F6}"/>
                </a:ext>
              </a:extLst>
            </p:cNvPr>
            <p:cNvGrpSpPr/>
            <p:nvPr/>
          </p:nvGrpSpPr>
          <p:grpSpPr>
            <a:xfrm>
              <a:off x="7046594" y="4092967"/>
              <a:ext cx="2297304" cy="420990"/>
              <a:chOff x="2283978" y="2429298"/>
              <a:chExt cx="11012599" cy="420990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7A9C9247-EB14-D3D8-2B0D-0345E7D70654}"/>
                  </a:ext>
                </a:extLst>
              </p:cNvPr>
              <p:cNvSpPr/>
              <p:nvPr/>
            </p:nvSpPr>
            <p:spPr>
              <a:xfrm>
                <a:off x="2283978" y="2600540"/>
                <a:ext cx="4959074" cy="2497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1F26227-F035-60E2-0F36-7A6B1FCDEB11}"/>
                  </a:ext>
                </a:extLst>
              </p:cNvPr>
              <p:cNvSpPr txBox="1"/>
              <p:nvPr/>
            </p:nvSpPr>
            <p:spPr>
              <a:xfrm>
                <a:off x="2426500" y="2429298"/>
                <a:ext cx="108700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AI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를 활용한 기능 구현</a:t>
                </a:r>
              </a:p>
            </p:txBody>
          </p: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E0B220ED-DE6E-EB2E-ECBD-C53855A1AF82}"/>
                </a:ext>
              </a:extLst>
            </p:cNvPr>
            <p:cNvGrpSpPr/>
            <p:nvPr/>
          </p:nvGrpSpPr>
          <p:grpSpPr>
            <a:xfrm>
              <a:off x="7054146" y="4618814"/>
              <a:ext cx="2070811" cy="420990"/>
              <a:chOff x="2283978" y="2429298"/>
              <a:chExt cx="4959074" cy="420990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15D559DC-03C8-D4F8-8F80-FA047BB83885}"/>
                  </a:ext>
                </a:extLst>
              </p:cNvPr>
              <p:cNvSpPr/>
              <p:nvPr/>
            </p:nvSpPr>
            <p:spPr>
              <a:xfrm>
                <a:off x="2283978" y="2600540"/>
                <a:ext cx="4959074" cy="2497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AFFEF39-70A1-1F74-39A8-D5B90CEAFF38}"/>
                  </a:ext>
                </a:extLst>
              </p:cNvPr>
              <p:cNvSpPr txBox="1"/>
              <p:nvPr/>
            </p:nvSpPr>
            <p:spPr>
              <a:xfrm>
                <a:off x="2426496" y="2429298"/>
                <a:ext cx="36815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Vue CSS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적용</a:t>
                </a: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556E976-FAA4-66F2-67EE-9C5BDF4BDC66}"/>
                </a:ext>
              </a:extLst>
            </p:cNvPr>
            <p:cNvGrpSpPr/>
            <p:nvPr/>
          </p:nvGrpSpPr>
          <p:grpSpPr>
            <a:xfrm>
              <a:off x="7020836" y="5211046"/>
              <a:ext cx="3495037" cy="420990"/>
              <a:chOff x="2283978" y="2429298"/>
              <a:chExt cx="8237239" cy="420990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178009BE-EFB8-2B04-936E-004E9D874089}"/>
                  </a:ext>
                </a:extLst>
              </p:cNvPr>
              <p:cNvSpPr/>
              <p:nvPr/>
            </p:nvSpPr>
            <p:spPr>
              <a:xfrm>
                <a:off x="2283978" y="2600540"/>
                <a:ext cx="4959074" cy="2497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753018E-3BD0-219F-71E2-4AD3C40CFC35}"/>
                  </a:ext>
                </a:extLst>
              </p:cNvPr>
              <p:cNvSpPr txBox="1"/>
              <p:nvPr/>
            </p:nvSpPr>
            <p:spPr>
              <a:xfrm>
                <a:off x="2426501" y="2429298"/>
                <a:ext cx="80947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READ ME / PPT </a:t>
                </a:r>
                <a:r>
                  <a:rPr lang="ko-KR" altLang="en-US" sz="1600" dirty="0">
                    <a:solidFill>
                      <a:schemeClr val="bg2">
                        <a:lumMod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제작 및 발표준비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1D3D206-5356-A0BB-0220-85C6E277DFD3}"/>
                </a:ext>
              </a:extLst>
            </p:cNvPr>
            <p:cNvSpPr txBox="1"/>
            <p:nvPr/>
          </p:nvSpPr>
          <p:spPr>
            <a:xfrm>
              <a:off x="9634669" y="2199229"/>
              <a:ext cx="10344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FFBC6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24</a:t>
              </a:r>
              <a:endParaRPr lang="ko-KR" altLang="en-US" sz="1100" b="1" dirty="0">
                <a:solidFill>
                  <a:srgbClr val="FFBC6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279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277753" y="264006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Process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4D6F0B-D38F-AC90-2959-071AC4655A3F}"/>
              </a:ext>
            </a:extLst>
          </p:cNvPr>
          <p:cNvCxnSpPr>
            <a:cxnSpLocks/>
          </p:cNvCxnSpPr>
          <p:nvPr/>
        </p:nvCxnSpPr>
        <p:spPr>
          <a:xfrm>
            <a:off x="379354" y="633338"/>
            <a:ext cx="131364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1036176" y="633337"/>
            <a:ext cx="333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ERD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8"/>
          <a:stretch/>
        </p:blipFill>
        <p:spPr>
          <a:xfrm>
            <a:off x="2705178" y="633336"/>
            <a:ext cx="7212097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76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277753" y="264006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Process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4D6F0B-D38F-AC90-2959-071AC4655A3F}"/>
              </a:ext>
            </a:extLst>
          </p:cNvPr>
          <p:cNvCxnSpPr>
            <a:cxnSpLocks/>
          </p:cNvCxnSpPr>
          <p:nvPr/>
        </p:nvCxnSpPr>
        <p:spPr>
          <a:xfrm>
            <a:off x="379354" y="633338"/>
            <a:ext cx="131364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998" y="633338"/>
            <a:ext cx="8960324" cy="5899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1036176" y="633337"/>
            <a:ext cx="333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컴포넌트 구조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481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277753" y="264006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Process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4D6F0B-D38F-AC90-2959-071AC4655A3F}"/>
              </a:ext>
            </a:extLst>
          </p:cNvPr>
          <p:cNvCxnSpPr>
            <a:cxnSpLocks/>
          </p:cNvCxnSpPr>
          <p:nvPr/>
        </p:nvCxnSpPr>
        <p:spPr>
          <a:xfrm>
            <a:off x="379354" y="633338"/>
            <a:ext cx="131364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1036176" y="633337"/>
            <a:ext cx="333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세부 구조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MovieHomeView</a:t>
            </a:r>
            <a:endParaRPr lang="ko-KR" altLang="en-US" sz="11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508063" y="1164302"/>
            <a:ext cx="4972738" cy="4962230"/>
            <a:chOff x="1036176" y="1002670"/>
            <a:chExt cx="7461916" cy="744614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6176" y="1002670"/>
              <a:ext cx="7461916" cy="3721103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6176" y="4723773"/>
              <a:ext cx="7461916" cy="3725045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721533" y="2753871"/>
            <a:ext cx="4934684" cy="1239901"/>
            <a:chOff x="747659" y="3142866"/>
            <a:chExt cx="4934684" cy="12399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BAF87D-F94B-C40E-7C9D-F88210F2351B}"/>
                </a:ext>
              </a:extLst>
            </p:cNvPr>
            <p:cNvSpPr txBox="1"/>
            <p:nvPr/>
          </p:nvSpPr>
          <p:spPr>
            <a:xfrm>
              <a:off x="747659" y="3142866"/>
              <a:ext cx="34970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처음 들어갔을 때 보여지는 페이지</a:t>
              </a:r>
              <a:endPara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BAF87D-F94B-C40E-7C9D-F88210F2351B}"/>
                </a:ext>
              </a:extLst>
            </p:cNvPr>
            <p:cNvSpPr txBox="1"/>
            <p:nvPr/>
          </p:nvSpPr>
          <p:spPr>
            <a:xfrm>
              <a:off x="747659" y="3644103"/>
              <a:ext cx="49346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지역별 현재 상영중인 영화 정보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오늘의 추천 영화 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랜덤 추천 영화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- 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맞춤 추천 영화를 받을 수 있는 페이지로 넘어가는 배너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8BAF87D-F94B-C40E-7C9D-F88210F2351B}"/>
              </a:ext>
            </a:extLst>
          </p:cNvPr>
          <p:cNvSpPr txBox="1"/>
          <p:nvPr/>
        </p:nvSpPr>
        <p:spPr>
          <a:xfrm>
            <a:off x="2319895" y="5806529"/>
            <a:ext cx="4108569" cy="320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전국 기준 현재 상영중인 영화 목록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▷</a:t>
            </a:r>
            <a:endParaRPr lang="ko-KR" altLang="en-US" sz="1100" dirty="0">
              <a:solidFill>
                <a:schemeClr val="bg2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8472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656</Words>
  <Application>Microsoft Office PowerPoint</Application>
  <PresentationFormat>와이드스크린</PresentationFormat>
  <Paragraphs>125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나눔스퀘어_ac</vt:lpstr>
      <vt:lpstr>맑은 고딕</vt:lpstr>
      <vt:lpstr>바탕체</vt:lpstr>
      <vt:lpstr>Arial</vt:lpstr>
      <vt:lpstr>Symbol</vt:lpstr>
      <vt:lpstr>Walbaum Display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승희 조</dc:creator>
  <cp:lastModifiedBy>승희 조</cp:lastModifiedBy>
  <cp:revision>62</cp:revision>
  <dcterms:created xsi:type="dcterms:W3CDTF">2024-05-20T12:53:42Z</dcterms:created>
  <dcterms:modified xsi:type="dcterms:W3CDTF">2024-05-23T11:44:41Z</dcterms:modified>
</cp:coreProperties>
</file>